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70" r:id="rId5"/>
    <p:sldId id="268" r:id="rId6"/>
    <p:sldId id="26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58" r:id="rId15"/>
    <p:sldId id="259" r:id="rId16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45" autoAdjust="0"/>
  </p:normalViewPr>
  <p:slideViewPr>
    <p:cSldViewPr snapToGrid="0">
      <p:cViewPr varScale="1">
        <p:scale>
          <a:sx n="93" d="100"/>
          <a:sy n="93" d="100"/>
        </p:scale>
        <p:origin x="211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54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46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02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28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222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69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37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94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557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273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89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C3EE-1DA6-4E5B-BF4F-2550744FA429}" type="datetimeFigureOut">
              <a:rPr lang="it-IT" smtClean="0"/>
              <a:t>01/04/2021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D8B5-B2E6-47FD-A5CF-56AB03DB2D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4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8157C8F-6B54-4B3D-BB3E-AB6DCAA52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4596" y="2966869"/>
            <a:ext cx="2743201" cy="1306475"/>
          </a:xfrm>
        </p:spPr>
        <p:txBody>
          <a:bodyPr anchor="ctr">
            <a:normAutofit/>
          </a:bodyPr>
          <a:lstStyle/>
          <a:p>
            <a:pPr algn="l"/>
            <a:r>
              <a:rPr lang="en-US" sz="2200" dirty="0"/>
              <a:t>Alessandro Lovo</a:t>
            </a:r>
          </a:p>
          <a:p>
            <a:pPr algn="l"/>
            <a:r>
              <a:rPr lang="en-US" sz="2200" dirty="0"/>
              <a:t>Alessandra </a:t>
            </a:r>
            <a:r>
              <a:rPr lang="en-US" sz="2200" dirty="0" err="1"/>
              <a:t>Sabatti</a:t>
            </a:r>
            <a:endParaRPr lang="en-US" sz="2200" dirty="0"/>
          </a:p>
          <a:p>
            <a:pPr algn="l"/>
            <a:r>
              <a:rPr lang="en-US" sz="2200" dirty="0"/>
              <a:t>Marco Ferrari</a:t>
            </a:r>
            <a:endParaRPr lang="it-IT" sz="2200" dirty="0"/>
          </a:p>
        </p:txBody>
      </p:sp>
      <p:pic>
        <p:nvPicPr>
          <p:cNvPr id="9" name="Immagine 8" descr="Immagine che contiene accessorio&#10;&#10;Descrizione generata automaticamente">
            <a:extLst>
              <a:ext uri="{FF2B5EF4-FFF2-40B4-BE49-F238E27FC236}">
                <a16:creationId xmlns:a16="http://schemas.microsoft.com/office/drawing/2014/main" id="{C25AB83F-67BA-44A3-9413-79ED08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0050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9BA78F-1388-4077-8B3B-F01B85A7B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0" y="1109802"/>
            <a:ext cx="5675822" cy="1306475"/>
          </a:xfrm>
        </p:spPr>
        <p:txBody>
          <a:bodyPr anchor="ctr">
            <a:normAutofit fontScale="90000"/>
          </a:bodyPr>
          <a:lstStyle/>
          <a:p>
            <a:r>
              <a:rPr lang="en-US" sz="5200" dirty="0">
                <a:solidFill>
                  <a:schemeClr val="bg1"/>
                </a:solidFill>
              </a:rPr>
              <a:t>T-Junction</a:t>
            </a:r>
            <a:r>
              <a:rPr lang="en-US" sz="5200" dirty="0"/>
              <a:t> experiment</a:t>
            </a:r>
            <a:endParaRPr lang="it-IT" sz="5200" dirty="0"/>
          </a:p>
        </p:txBody>
      </p:sp>
    </p:spTree>
    <p:extLst>
      <p:ext uri="{BB962C8B-B14F-4D97-AF65-F5344CB8AC3E}">
        <p14:creationId xmlns:p14="http://schemas.microsoft.com/office/powerpoint/2010/main" val="2677713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FE6C67-F43B-4E56-8341-7A652A34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Statistics of droplet properties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49ACBEF-10D6-4C22-8F32-9799432B4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93" y="2293762"/>
            <a:ext cx="4652401" cy="36172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B0A7561-9068-4348-83D0-D9847375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2427123"/>
            <a:ext cx="7358031" cy="36790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8F56E7F-E966-4E47-816A-54A26B05BA35}"/>
              </a:ext>
            </a:extLst>
          </p:cNvPr>
          <p:cNvSpPr txBox="1"/>
          <p:nvPr/>
        </p:nvSpPr>
        <p:spPr>
          <a:xfrm>
            <a:off x="3657600" y="6054833"/>
            <a:ext cx="233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electronic signals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93604C-387D-4D75-B76B-48ABF669067C}"/>
              </a:ext>
            </a:extLst>
          </p:cNvPr>
          <p:cNvSpPr txBox="1"/>
          <p:nvPr/>
        </p:nvSpPr>
        <p:spPr>
          <a:xfrm>
            <a:off x="8482636" y="6054833"/>
            <a:ext cx="138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images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143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75A0BF-F4B7-4EB2-97DA-5D091DBB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Results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E80D4E-984F-4068-AA08-06A758402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" y="2261576"/>
            <a:ext cx="5755100" cy="42587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A70F4C-306E-4DF8-9F3B-698696A0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12" y="2431853"/>
            <a:ext cx="5678469" cy="40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0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C5E1CC8-8E9B-475C-9379-651834280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71084"/>
            <a:ext cx="5291666" cy="39158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0CEB5AD-52AB-49E3-8A42-D5C847A96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71083"/>
            <a:ext cx="5291667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A5E653-B0E4-4407-A1AA-D97F947E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282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4931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E6144C-9060-4D9A-AE8C-5F46C59C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3D printed components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FF0C80C-0E3D-4592-8A03-973359FB6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1641"/>
            <a:ext cx="3797536" cy="3123472"/>
          </a:xfrm>
          <a:prstGeom prst="rect">
            <a:avLst/>
          </a:prstGeom>
        </p:spPr>
      </p:pic>
      <p:pic>
        <p:nvPicPr>
          <p:cNvPr id="9" name="Immagine 8" descr="Immagine che contiene martinetto, spina, elettronico, adattatore&#10;&#10;Descrizione generata automaticamente">
            <a:extLst>
              <a:ext uri="{FF2B5EF4-FFF2-40B4-BE49-F238E27FC236}">
                <a16:creationId xmlns:a16="http://schemas.microsoft.com/office/drawing/2014/main" id="{5CCB1BD3-A120-4F02-A8C9-4A9FD458A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3247468"/>
            <a:ext cx="3797536" cy="259181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781F416-4AF7-461A-9BAA-9D57F9985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3475321"/>
            <a:ext cx="3797536" cy="2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3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24E7A42-4628-4FA2-BE30-146A03E3E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1" y="2231923"/>
            <a:ext cx="6314649" cy="387979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2491A6-6805-4E41-8293-99F70AB4A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91" y="296192"/>
            <a:ext cx="4547979" cy="609697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A6757A5-AA8F-477B-B43E-B7755CDB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Electronic board</a:t>
            </a:r>
          </a:p>
        </p:txBody>
      </p:sp>
    </p:spTree>
    <p:extLst>
      <p:ext uri="{BB962C8B-B14F-4D97-AF65-F5344CB8AC3E}">
        <p14:creationId xmlns:p14="http://schemas.microsoft.com/office/powerpoint/2010/main" val="90002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2A3E23-E495-4AC9-AD17-0094DFC9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Experimental apparatus</a:t>
            </a:r>
          </a:p>
        </p:txBody>
      </p:sp>
      <p:pic>
        <p:nvPicPr>
          <p:cNvPr id="7" name="Immagine 6" descr="Immagine che contiene testo, interni, pavimento&#10;&#10;Descrizione generata automaticamente">
            <a:extLst>
              <a:ext uri="{FF2B5EF4-FFF2-40B4-BE49-F238E27FC236}">
                <a16:creationId xmlns:a16="http://schemas.microsoft.com/office/drawing/2014/main" id="{03AF3828-759B-4EEF-B405-BF204D2FA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20" y="2957665"/>
            <a:ext cx="4388689" cy="334637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4E4CCA9-2D1D-4EFE-94B1-DADB8CA04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05" y="2991655"/>
            <a:ext cx="5828261" cy="32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9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CF119F-46A7-4DC4-AA1B-3CDDA125E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Fiber-capillary joint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26F29DD-E16A-4D28-9C59-C3D168A80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07" y="2957665"/>
            <a:ext cx="4903115" cy="334637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81520AF-2512-4E7B-8F47-E98ACBB37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05" y="2991655"/>
            <a:ext cx="5828261" cy="32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3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717EB1-74FD-4C9C-AC7F-BD1B66F8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Electronic </a:t>
            </a:r>
            <a:r>
              <a:rPr lang="it-IT" dirty="0" err="1"/>
              <a:t>waveforms</a:t>
            </a:r>
            <a:endParaRPr lang="it-IT" dirty="0"/>
          </a:p>
        </p:txBody>
      </p:sp>
      <p:pic>
        <p:nvPicPr>
          <p:cNvPr id="5" name="Segnaposto contenuto 4" descr="Immagine che contiene testo, monitor&#10;&#10;Descrizione generata automaticamente">
            <a:extLst>
              <a:ext uri="{FF2B5EF4-FFF2-40B4-BE49-F238E27FC236}">
                <a16:creationId xmlns:a16="http://schemas.microsoft.com/office/drawing/2014/main" id="{94BBE9D1-86C2-4510-AC7C-5C1853F7F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62" y="1825625"/>
            <a:ext cx="10166676" cy="4351338"/>
          </a:xfrm>
        </p:spPr>
      </p:pic>
    </p:spTree>
    <p:extLst>
      <p:ext uri="{BB962C8B-B14F-4D97-AF65-F5344CB8AC3E}">
        <p14:creationId xmlns:p14="http://schemas.microsoft.com/office/powerpoint/2010/main" val="376488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020119C9-61DE-4BD8-9857-8C1711E8E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95" y="1747623"/>
            <a:ext cx="4861900" cy="378147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7792BB8-41D6-430A-AA91-BF43ABF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Effect</a:t>
            </a:r>
            <a:r>
              <a:rPr lang="it-IT" dirty="0"/>
              <a:t> of the </a:t>
            </a:r>
            <a:r>
              <a:rPr lang="it-IT" dirty="0" err="1"/>
              <a:t>circularity</a:t>
            </a:r>
            <a:r>
              <a:rPr lang="it-IT" dirty="0"/>
              <a:t> of the </a:t>
            </a:r>
            <a:r>
              <a:rPr lang="it-IT" dirty="0" err="1"/>
              <a:t>capillary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30BD172-ACD4-414C-BBDB-624AC4419CBC}"/>
                  </a:ext>
                </a:extLst>
              </p:cNvPr>
              <p:cNvSpPr txBox="1"/>
              <p:nvPr/>
            </p:nvSpPr>
            <p:spPr>
              <a:xfrm>
                <a:off x="2874536" y="1367522"/>
                <a:ext cx="12046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Capillary: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=1.36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30BD172-ACD4-414C-BBDB-624AC4419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36" y="1367522"/>
                <a:ext cx="1204625" cy="646331"/>
              </a:xfrm>
              <a:prstGeom prst="rect">
                <a:avLst/>
              </a:prstGeom>
              <a:blipFill>
                <a:blip r:embed="rId3"/>
                <a:stretch>
                  <a:fillRect l="-4569" t="-47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2F46B7C-672E-434D-8BB0-B92EA0713097}"/>
                  </a:ext>
                </a:extLst>
              </p:cNvPr>
              <p:cNvSpPr txBox="1"/>
              <p:nvPr/>
            </p:nvSpPr>
            <p:spPr>
              <a:xfrm>
                <a:off x="3863346" y="5464069"/>
                <a:ext cx="161820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Fluid: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𝑜𝑖𝑙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=1.47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𝑤𝑎𝑡𝑒𝑟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=1.33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2F46B7C-672E-434D-8BB0-B92EA071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46" y="5464069"/>
                <a:ext cx="1618200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06C2B26-65F5-4E0E-83DF-9FAAFB5DB46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672446" y="4209535"/>
            <a:ext cx="809099" cy="1254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419920C-ED1D-4DE2-B817-08B32E797A0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476849" y="2013853"/>
            <a:ext cx="1836556" cy="1157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7C6152B-B5C3-4CA1-A116-366C2215BE90}"/>
              </a:ext>
            </a:extLst>
          </p:cNvPr>
          <p:cNvCxnSpPr/>
          <p:nvPr/>
        </p:nvCxnSpPr>
        <p:spPr>
          <a:xfrm>
            <a:off x="3533833" y="5953519"/>
            <a:ext cx="4452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9754AD0-E164-4604-A779-D68003E450D9}"/>
              </a:ext>
            </a:extLst>
          </p:cNvPr>
          <p:cNvCxnSpPr/>
          <p:nvPr/>
        </p:nvCxnSpPr>
        <p:spPr>
          <a:xfrm>
            <a:off x="3476849" y="6212059"/>
            <a:ext cx="44527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8CC5421-AD9A-4DAE-8A7B-145158AA6E5F}"/>
              </a:ext>
            </a:extLst>
          </p:cNvPr>
          <p:cNvCxnSpPr/>
          <p:nvPr/>
        </p:nvCxnSpPr>
        <p:spPr>
          <a:xfrm>
            <a:off x="3695508" y="6499345"/>
            <a:ext cx="44527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4B5FE0C-99E5-424A-8FDF-14ECCF8E9760}"/>
              </a:ext>
            </a:extLst>
          </p:cNvPr>
          <p:cNvSpPr/>
          <p:nvPr/>
        </p:nvSpPr>
        <p:spPr>
          <a:xfrm>
            <a:off x="2141838" y="3348681"/>
            <a:ext cx="1037967" cy="45308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87E932-E4ED-4BAB-BDC6-ED6E3EC26600}"/>
              </a:ext>
            </a:extLst>
          </p:cNvPr>
          <p:cNvSpPr txBox="1"/>
          <p:nvPr/>
        </p:nvSpPr>
        <p:spPr>
          <a:xfrm>
            <a:off x="576436" y="3380899"/>
            <a:ext cx="155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Light from LED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3CED029-6BDC-4449-B8B9-447D2C4C812C}"/>
              </a:ext>
            </a:extLst>
          </p:cNvPr>
          <p:cNvSpPr/>
          <p:nvPr/>
        </p:nvSpPr>
        <p:spPr>
          <a:xfrm>
            <a:off x="7686879" y="3416632"/>
            <a:ext cx="1037967" cy="45308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592ED3D-4858-4AFF-AAD2-10D5AE1B9934}"/>
              </a:ext>
            </a:extLst>
          </p:cNvPr>
          <p:cNvSpPr txBox="1"/>
          <p:nvPr/>
        </p:nvSpPr>
        <p:spPr>
          <a:xfrm>
            <a:off x="8724846" y="3453696"/>
            <a:ext cx="203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Light to </a:t>
            </a:r>
            <a:r>
              <a:rPr lang="it-IT" dirty="0" err="1"/>
              <a:t>photodiode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E838AF-4CB2-474D-ADC3-D985B71787C6}"/>
              </a:ext>
            </a:extLst>
          </p:cNvPr>
          <p:cNvSpPr txBox="1"/>
          <p:nvPr/>
        </p:nvSpPr>
        <p:spPr>
          <a:xfrm>
            <a:off x="5481545" y="5595657"/>
            <a:ext cx="464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Overly </a:t>
            </a:r>
            <a:r>
              <a:rPr lang="it-IT" dirty="0" err="1"/>
              <a:t>focused</a:t>
            </a:r>
            <a:r>
              <a:rPr lang="it-IT" dirty="0"/>
              <a:t>: low </a:t>
            </a:r>
            <a:r>
              <a:rPr lang="it-IT" dirty="0" err="1"/>
              <a:t>signal</a:t>
            </a:r>
            <a:r>
              <a:rPr lang="it-IT" dirty="0"/>
              <a:t> from the </a:t>
            </a:r>
            <a:r>
              <a:rPr lang="it-IT" dirty="0" err="1"/>
              <a:t>photodiode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CC7AFA-22C1-48FB-B9A2-D259BBF64A56}"/>
              </a:ext>
            </a:extLst>
          </p:cNvPr>
          <p:cNvSpPr txBox="1"/>
          <p:nvPr/>
        </p:nvSpPr>
        <p:spPr>
          <a:xfrm>
            <a:off x="5531067" y="5968893"/>
            <a:ext cx="489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Properly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: high </a:t>
            </a:r>
            <a:r>
              <a:rPr lang="it-IT" dirty="0" err="1"/>
              <a:t>signal</a:t>
            </a:r>
            <a:r>
              <a:rPr lang="it-IT" dirty="0"/>
              <a:t> from the </a:t>
            </a:r>
            <a:r>
              <a:rPr lang="it-IT" dirty="0" err="1"/>
              <a:t>photodiode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F6C05EB-207C-4AD7-B79D-759DBACCF7C3}"/>
              </a:ext>
            </a:extLst>
          </p:cNvPr>
          <p:cNvSpPr txBox="1"/>
          <p:nvPr/>
        </p:nvSpPr>
        <p:spPr>
          <a:xfrm>
            <a:off x="5382505" y="6338225"/>
            <a:ext cx="414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Defocused</a:t>
            </a:r>
            <a:r>
              <a:rPr lang="it-IT" dirty="0"/>
              <a:t>: no </a:t>
            </a:r>
            <a:r>
              <a:rPr lang="it-IT" dirty="0" err="1"/>
              <a:t>signal</a:t>
            </a:r>
            <a:r>
              <a:rPr lang="it-IT" dirty="0"/>
              <a:t> from the </a:t>
            </a:r>
            <a:r>
              <a:rPr lang="it-IT" dirty="0" err="1"/>
              <a:t>photodiode</a:t>
            </a:r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1D12C39B-33AD-4BE2-9C59-50ED4F66B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214" y="258151"/>
            <a:ext cx="1710209" cy="962096"/>
          </a:xfrm>
          <a:prstGeom prst="rect">
            <a:avLst/>
          </a:prstGeom>
        </p:spPr>
      </p:pic>
      <p:sp>
        <p:nvSpPr>
          <p:cNvPr id="24" name="Freccia in giù 23">
            <a:extLst>
              <a:ext uri="{FF2B5EF4-FFF2-40B4-BE49-F238E27FC236}">
                <a16:creationId xmlns:a16="http://schemas.microsoft.com/office/drawing/2014/main" id="{79BD697F-E029-4073-A2E4-01088B0EADC1}"/>
              </a:ext>
            </a:extLst>
          </p:cNvPr>
          <p:cNvSpPr/>
          <p:nvPr/>
        </p:nvSpPr>
        <p:spPr>
          <a:xfrm>
            <a:off x="10981318" y="1335386"/>
            <a:ext cx="163155" cy="1868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testo, busta&#10;&#10;Descrizione generata automaticamente">
            <a:extLst>
              <a:ext uri="{FF2B5EF4-FFF2-40B4-BE49-F238E27FC236}">
                <a16:creationId xmlns:a16="http://schemas.microsoft.com/office/drawing/2014/main" id="{97DA8912-0ABC-4BA1-AF28-02CDE229A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52" y="1747623"/>
            <a:ext cx="1709571" cy="9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6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44B61F-B35C-46D9-BE1D-32B1BF9D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443" y="81153"/>
            <a:ext cx="5923003" cy="12722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Effect of the menisci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D1547C-16AC-420D-A8B4-4022D5144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99" y="1244843"/>
            <a:ext cx="9252716" cy="52046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24B62A-D3B1-4176-B598-86DF2D45F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79" y="4183803"/>
            <a:ext cx="3797536" cy="259181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8DBDBE-A999-4D61-B774-902CFCEC82FC}"/>
              </a:ext>
            </a:extLst>
          </p:cNvPr>
          <p:cNvSpPr txBox="1"/>
          <p:nvPr/>
        </p:nvSpPr>
        <p:spPr>
          <a:xfrm>
            <a:off x="689827" y="1475617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Light </a:t>
            </a:r>
            <a:r>
              <a:rPr lang="it-IT" dirty="0" err="1"/>
              <a:t>cone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5F98721-816E-4393-B6C6-6ACE93C81227}"/>
              </a:ext>
            </a:extLst>
          </p:cNvPr>
          <p:cNvSpPr txBox="1"/>
          <p:nvPr/>
        </p:nvSpPr>
        <p:spPr>
          <a:xfrm>
            <a:off x="1480582" y="863958"/>
            <a:ext cx="2252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Optical </a:t>
            </a:r>
            <a:r>
              <a:rPr lang="it-IT" dirty="0" err="1"/>
              <a:t>fiber</a:t>
            </a:r>
            <a:r>
              <a:rPr lang="it-IT" dirty="0"/>
              <a:t> from LED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98CD459-80D9-42FA-8E8E-96EBFC76C40D}"/>
              </a:ext>
            </a:extLst>
          </p:cNvPr>
          <p:cNvSpPr txBox="1"/>
          <p:nvPr/>
        </p:nvSpPr>
        <p:spPr>
          <a:xfrm>
            <a:off x="601362" y="2087277"/>
            <a:ext cx="149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droplet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1915153-8D9A-45CF-8179-320C04CBB2F9}"/>
              </a:ext>
            </a:extLst>
          </p:cNvPr>
          <p:cNvSpPr txBox="1"/>
          <p:nvPr/>
        </p:nvSpPr>
        <p:spPr>
          <a:xfrm>
            <a:off x="457465" y="2698936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Collection </a:t>
            </a:r>
            <a:r>
              <a:rPr lang="it-IT" dirty="0" err="1"/>
              <a:t>fiber</a:t>
            </a:r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7A0B680-F277-411C-9222-9A0BF5C54F09}"/>
              </a:ext>
            </a:extLst>
          </p:cNvPr>
          <p:cNvCxnSpPr>
            <a:stCxn id="14" idx="2"/>
          </p:cNvCxnSpPr>
          <p:nvPr/>
        </p:nvCxnSpPr>
        <p:spPr>
          <a:xfrm>
            <a:off x="2606724" y="1233290"/>
            <a:ext cx="457752" cy="702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6EE0277-4873-4305-9E23-7B1B57C073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38668" y="1660283"/>
            <a:ext cx="996932" cy="5179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E483B7F-3CCC-4E5D-8693-4D13933F831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100555" y="2229139"/>
            <a:ext cx="387272" cy="42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90C19DB-FAB4-42E7-B387-C7394AA4852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073613" y="2469230"/>
            <a:ext cx="1120073" cy="4143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440EFDFD-56BB-4291-ADCE-CF4B8D6A9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0" y="5184249"/>
            <a:ext cx="1710944" cy="96209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861BED-214D-4889-B26A-EE617DE83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0" y="3789733"/>
            <a:ext cx="1710209" cy="962096"/>
          </a:xfrm>
          <a:prstGeom prst="rect">
            <a:avLst/>
          </a:prstGeom>
        </p:spPr>
      </p:pic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ED429CF8-851D-4240-A948-2C6D683CE935}"/>
              </a:ext>
            </a:extLst>
          </p:cNvPr>
          <p:cNvSpPr/>
          <p:nvPr/>
        </p:nvSpPr>
        <p:spPr>
          <a:xfrm>
            <a:off x="1097344" y="4866968"/>
            <a:ext cx="163155" cy="1868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92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100CF6-6C1E-45A4-ACD9-DD99A230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454" y="365125"/>
            <a:ext cx="6340345" cy="1325563"/>
          </a:xfrm>
        </p:spPr>
        <p:txBody>
          <a:bodyPr/>
          <a:lstStyle/>
          <a:p>
            <a:r>
              <a:rPr lang="it-IT" dirty="0" err="1"/>
              <a:t>Combining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effects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05B8C20-D1A4-4FB0-A3D2-10462BD08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" y="128191"/>
            <a:ext cx="3704708" cy="2469805"/>
          </a:xfrm>
        </p:spPr>
      </p:pic>
      <p:sp>
        <p:nvSpPr>
          <p:cNvPr id="8" name="Segno di addizione 7">
            <a:extLst>
              <a:ext uri="{FF2B5EF4-FFF2-40B4-BE49-F238E27FC236}">
                <a16:creationId xmlns:a16="http://schemas.microsoft.com/office/drawing/2014/main" id="{DA34DFF6-77D6-432B-89B9-FEF723120342}"/>
              </a:ext>
            </a:extLst>
          </p:cNvPr>
          <p:cNvSpPr/>
          <p:nvPr/>
        </p:nvSpPr>
        <p:spPr>
          <a:xfrm>
            <a:off x="2066271" y="2849297"/>
            <a:ext cx="511278" cy="515376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BE6C9A-3C39-4076-9E8F-B43421A9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36" y="1363093"/>
            <a:ext cx="6096000" cy="3429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881DE99-9A08-4922-BF73-83EBA74BB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0" y="3364673"/>
            <a:ext cx="4141327" cy="2825988"/>
          </a:xfrm>
          <a:prstGeom prst="rect">
            <a:avLst/>
          </a:prstGeom>
        </p:spPr>
      </p:pic>
      <p:sp>
        <p:nvSpPr>
          <p:cNvPr id="13" name="Uguale a 12">
            <a:extLst>
              <a:ext uri="{FF2B5EF4-FFF2-40B4-BE49-F238E27FC236}">
                <a16:creationId xmlns:a16="http://schemas.microsoft.com/office/drawing/2014/main" id="{4A21344B-560B-41EF-BEDA-64A0E2B80C40}"/>
              </a:ext>
            </a:extLst>
          </p:cNvPr>
          <p:cNvSpPr/>
          <p:nvPr/>
        </p:nvSpPr>
        <p:spPr>
          <a:xfrm>
            <a:off x="4772158" y="2787806"/>
            <a:ext cx="769508" cy="585589"/>
          </a:xfrm>
          <a:prstGeom prst="mathEqual">
            <a:avLst>
              <a:gd name="adj1" fmla="val 23520"/>
              <a:gd name="adj2" fmla="val 230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CF5F88E-11AA-453F-9D74-6A7CC3E94559}"/>
              </a:ext>
            </a:extLst>
          </p:cNvPr>
          <p:cNvSpPr txBox="1"/>
          <p:nvPr/>
        </p:nvSpPr>
        <p:spPr>
          <a:xfrm>
            <a:off x="3168764" y="6211181"/>
            <a:ext cx="220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waveforms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DCD7ED-4A12-42A6-8448-F425DB76746C}"/>
              </a:ext>
            </a:extLst>
          </p:cNvPr>
          <p:cNvSpPr txBox="1"/>
          <p:nvPr/>
        </p:nvSpPr>
        <p:spPr>
          <a:xfrm>
            <a:off x="7373393" y="5117774"/>
            <a:ext cx="2565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waveforms:</a:t>
            </a:r>
          </a:p>
          <a:p>
            <a:r>
              <a:rPr lang="en-US" dirty="0">
                <a:solidFill>
                  <a:srgbClr val="0070C0"/>
                </a:solidFill>
              </a:rPr>
              <a:t>Photodiode 1</a:t>
            </a:r>
          </a:p>
          <a:p>
            <a:r>
              <a:rPr lang="en-US" dirty="0">
                <a:solidFill>
                  <a:srgbClr val="FF0000"/>
                </a:solidFill>
              </a:rPr>
              <a:t>Photodiode 2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5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576021-2569-4F20-9237-8550EC6E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9" y="208999"/>
            <a:ext cx="3252019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Waveforms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630F884-BB95-4270-BA1D-AC2E7B89B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3974"/>
            <a:ext cx="5377372" cy="34818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02732B-13A8-40F0-9C4E-263A6DE0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13" y="3809614"/>
            <a:ext cx="6550890" cy="28332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5CA303-0341-4766-B76A-774EBF186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51" y="595741"/>
            <a:ext cx="7311639" cy="28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2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1CDDF0E-49BD-438C-9640-91131FA2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4" y="287275"/>
            <a:ext cx="4640249" cy="34653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CA5715C-0C05-4F24-92B2-D5E99B058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29" y="3383324"/>
            <a:ext cx="7720217" cy="33515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3BB2E78-E392-4E33-89FB-64B972CEC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4" y="287275"/>
            <a:ext cx="5080819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Images from the microscope</a:t>
            </a:r>
          </a:p>
        </p:txBody>
      </p:sp>
      <p:pic>
        <p:nvPicPr>
          <p:cNvPr id="11" name="Immagine 10" descr="Immagine che contiene testo, bigliettodavisita, busta&#10;&#10;Descrizione generata automaticamente">
            <a:extLst>
              <a:ext uri="{FF2B5EF4-FFF2-40B4-BE49-F238E27FC236}">
                <a16:creationId xmlns:a16="http://schemas.microsoft.com/office/drawing/2014/main" id="{810EC5DC-173D-43D5-A41D-4F737C3D6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6" y="4395019"/>
            <a:ext cx="3626177" cy="2175706"/>
          </a:xfrm>
          <a:prstGeom prst="rect">
            <a:avLst/>
          </a:prstGeom>
        </p:spPr>
      </p:pic>
      <p:pic>
        <p:nvPicPr>
          <p:cNvPr id="16" name="Immagine 15" descr="Immagine che contiene testo, metro da misura&#10;&#10;Descrizione generata automaticamente">
            <a:extLst>
              <a:ext uri="{FF2B5EF4-FFF2-40B4-BE49-F238E27FC236}">
                <a16:creationId xmlns:a16="http://schemas.microsoft.com/office/drawing/2014/main" id="{D2177388-6506-48FF-BACC-9AAFACFFE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6" y="1960339"/>
            <a:ext cx="2899280" cy="217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116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T-Junction experiment</vt:lpstr>
      <vt:lpstr>Experimental apparatus</vt:lpstr>
      <vt:lpstr>Fiber-capillary joint</vt:lpstr>
      <vt:lpstr>Electronic waveforms</vt:lpstr>
      <vt:lpstr>Effect of the circularity of the capillary</vt:lpstr>
      <vt:lpstr>Effect of the menisci</vt:lpstr>
      <vt:lpstr>Combining the two effects</vt:lpstr>
      <vt:lpstr>Waveforms analysis</vt:lpstr>
      <vt:lpstr>Images from the microscope</vt:lpstr>
      <vt:lpstr>Statistics of droplet properties</vt:lpstr>
      <vt:lpstr>Results</vt:lpstr>
      <vt:lpstr>Presentazione standard di PowerPoint</vt:lpstr>
      <vt:lpstr>End</vt:lpstr>
      <vt:lpstr>3D printed components</vt:lpstr>
      <vt:lpstr>Electronic 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T-Junction experiment</dc:title>
  <dc:creator>Lovo Alessandro</dc:creator>
  <cp:lastModifiedBy>Lovo Alessandro</cp:lastModifiedBy>
  <cp:revision>20</cp:revision>
  <cp:lastPrinted>2021-03-31T17:56:26Z</cp:lastPrinted>
  <dcterms:created xsi:type="dcterms:W3CDTF">2021-03-31T13:38:53Z</dcterms:created>
  <dcterms:modified xsi:type="dcterms:W3CDTF">2021-04-01T08:27:47Z</dcterms:modified>
</cp:coreProperties>
</file>